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58" r:id="rId3"/>
    <p:sldId id="257" r:id="rId4"/>
    <p:sldId id="259" r:id="rId5"/>
    <p:sldId id="261" r:id="rId6"/>
    <p:sldId id="260" r:id="rId7"/>
    <p:sldId id="262" r:id="rId8"/>
    <p:sldId id="264" r:id="rId9"/>
    <p:sldId id="266" r:id="rId10"/>
    <p:sldId id="265" r:id="rId11"/>
    <p:sldId id="267" r:id="rId12"/>
    <p:sldId id="268" r:id="rId13"/>
    <p:sldId id="263" r:id="rId14"/>
  </p:sldIdLst>
  <p:sldSz cx="12192000" cy="6858000"/>
  <p:notesSz cx="6858000" cy="9144000"/>
  <p:defaultTextStyle>
    <a:defPPr>
      <a:defRPr lang="es-A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03D3E"/>
    <a:srgbClr val="3A923A"/>
    <a:srgbClr val="E1812C"/>
    <a:srgbClr val="3274A1"/>
    <a:srgbClr val="E36426"/>
    <a:srgbClr val="401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291" autoAdjust="0"/>
  </p:normalViewPr>
  <p:slideViewPr>
    <p:cSldViewPr snapToGrid="0">
      <p:cViewPr varScale="1">
        <p:scale>
          <a:sx n="68" d="100"/>
          <a:sy n="68" d="100"/>
        </p:scale>
        <p:origin x="81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EC1909-62B2-444A-B48D-13869CA608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DE55210-4459-16C8-89CB-7B6363C42A0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9FCDF9-849C-3676-3178-77311ED93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9216769-AC5E-8170-92FC-678AF7A4D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61F715B-2EC7-D1E7-7B8E-413323D1E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639506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81B255-C5A5-0B94-CAC1-90BF3756D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C055426-94AF-866C-AEEF-DF78AE5BE1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3351ED7-C8DB-1741-8CDA-C5DF52EFB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CBF7E9C-0F27-9CE7-BDDE-FB7DE84759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EB4DEEA-3E0C-D6F2-CFF8-D70F6413F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871374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FF4A323-4511-E4D8-E4E9-0CF183B4FC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713B519-241A-FD36-8005-6AFE085EF2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78160FB-A995-8BAC-B4E4-7347A1451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5F7E589-18F2-CF65-D9D9-7655E5B7AD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881B6E-B819-2336-C4A5-B0A5FBA6A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9168867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C2EA88-BBA1-B43F-FC08-6A6801165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719B5FE-7BC0-573C-F83B-CA106F1A56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6BBD7D-F74C-4751-28F1-28E686870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E01C069-5FC9-2D6A-E899-F8865E06E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5F35AD5-7B3F-207C-5F64-AFF71015F7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4768303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A77C1-5C15-B6DE-CBD6-5D2C86275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0F5D3E7-3498-27E0-A2D0-C30123AA1F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8C966C-8368-7DBC-814D-43D366DFBE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F7A61F4-A124-4499-D590-86BACDC63A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24BC71B-DEED-8EA0-6421-5C12B58A4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55975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E6F423-BF88-0E8C-3300-F4B844EB62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6A59D9A-6FB8-D66C-A55C-6DAC47122A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637F24C-3166-97ED-ADE7-2F4151D3F2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6607EA8-9980-396E-474C-E4289B31E9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280A154-E247-3DCD-CBBE-42B796C74F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8C6833-F832-07B4-F93B-599E6851D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18026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ECA568-26B9-0EB9-494C-4E15398806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E446390-2EC1-7613-7FB8-AA9AA2B92E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BDBB3ED-B4CC-C722-F192-B56654F99E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59E2679-0F43-B2D2-CA38-E1BDB214B7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5F3D9432-D01B-1440-5917-9B216B108A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F6D0E98C-DF58-87B9-9908-6C920F3477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8FCDE0A-4177-5E69-BB42-39ADAF0AF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4932CBB2-FC2A-0D4B-E9D1-421F91756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234592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950E6E-5A17-7CE6-F89C-B40048B631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8D1A516-6B65-A00F-0329-B103B0E9F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64E5E7A-5C62-2C36-214B-6FD1924C1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FBB56528-4616-E0AF-A0A5-D1FCCF766B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422090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3770978-60EA-9B29-9E35-D3D6F672CF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5334563-6FF9-C9BB-371B-3D9D851E6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5174DAE-DFE6-DA9D-ED69-AB24FECC3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19302822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7F44CC-222A-EE12-80AA-CF4378FF77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3BEAAC-654F-DAB8-C1BD-B00C2FA0B5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53913FD-2695-3F9F-05F0-A691DDB1F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9FFE69A-FCB4-3105-D47C-5AC2223917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0078F76-EF22-F43C-66D8-FE08AB04F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3431BEF-704F-9F93-D071-59E6E25EA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2631421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7AD4BE-745D-D513-98EE-A6A6752548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05AF082-72C0-D857-7A64-7973DF182F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AR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E3D8959-34C2-DC01-61DE-985EA40403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C62ED6C-4EE5-A135-3CCD-EF27B58C8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2DBC8864-5815-145C-BBF2-BAF80FE8C8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AR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A7E623E-7A6E-141A-243B-BA7749FA18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0383112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9D60134-506F-557C-7105-C382E0D4C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AR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1B6CAD85-535F-AE38-DF9A-C5037132BF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AR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B6A63D-1DFE-5493-9DC6-0D84579676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0859E4-38A9-46FF-A487-18995D07C6F1}" type="datetimeFigureOut">
              <a:rPr lang="es-AR" smtClean="0"/>
              <a:t>12/12/2023</a:t>
            </a:fld>
            <a:endParaRPr lang="es-AR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CD2F5FF-4CA0-1B1C-4ECA-561899FD3C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AR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3538749-23DE-CC13-293E-BB0336C0FC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011277-1DAB-4820-BAF6-42942339C300}" type="slidenum">
              <a:rPr lang="es-AR" smtClean="0"/>
              <a:t>‹Nº›</a:t>
            </a:fld>
            <a:endParaRPr lang="es-AR"/>
          </a:p>
        </p:txBody>
      </p:sp>
    </p:spTree>
    <p:extLst>
      <p:ext uri="{BB962C8B-B14F-4D97-AF65-F5344CB8AC3E}">
        <p14:creationId xmlns:p14="http://schemas.microsoft.com/office/powerpoint/2010/main" val="36028351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A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EA SPORTS™ FUT 23 – FIFA Points 500">
            <a:extLst>
              <a:ext uri="{FF2B5EF4-FFF2-40B4-BE49-F238E27FC236}">
                <a16:creationId xmlns:a16="http://schemas.microsoft.com/office/drawing/2014/main" id="{D30804A5-D4E4-0E30-71B6-1DA756EF54E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9" r="347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19B3957-AEAE-E63E-B759-0A58283CD90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1600" y="3914097"/>
            <a:ext cx="8026400" cy="2387600"/>
          </a:xfrm>
        </p:spPr>
        <p:txBody>
          <a:bodyPr>
            <a:normAutofit fontScale="90000"/>
          </a:bodyPr>
          <a:lstStyle/>
          <a:p>
            <a:pPr algn="l"/>
            <a:r>
              <a:rPr lang="es-MX" sz="4400" b="1" dirty="0" err="1">
                <a:latin typeface="Century Gothic" panose="020B0502020202020204" pitchFamily="34" charset="0"/>
              </a:rPr>
              <a:t>Fifa</a:t>
            </a:r>
            <a:r>
              <a:rPr lang="es-MX" sz="4400" b="1" dirty="0">
                <a:latin typeface="Century Gothic" panose="020B0502020202020204" pitchFamily="34" charset="0"/>
              </a:rPr>
              <a:t> 2022:</a:t>
            </a:r>
            <a:br>
              <a:rPr lang="es-MX" sz="4400" b="1" dirty="0">
                <a:latin typeface="Century Gothic" panose="020B0502020202020204" pitchFamily="34" charset="0"/>
              </a:rPr>
            </a:br>
            <a:r>
              <a:rPr lang="es-MX" sz="4400" b="1" dirty="0">
                <a:latin typeface="Century Gothic" panose="020B0502020202020204" pitchFamily="34" charset="0"/>
              </a:rPr>
              <a:t>Análisis de skills  por posición</a:t>
            </a:r>
            <a:br>
              <a:rPr lang="es-MX" sz="4400" b="1" dirty="0">
                <a:latin typeface="Century Gothic" panose="020B0502020202020204" pitchFamily="34" charset="0"/>
              </a:rPr>
            </a:br>
            <a:r>
              <a:rPr lang="es-MX" sz="1800" dirty="0">
                <a:latin typeface="Century Gothic" panose="020B0502020202020204" pitchFamily="34" charset="0"/>
              </a:rPr>
              <a:t>Autor: Mauro Crucitta</a:t>
            </a:r>
            <a:br>
              <a:rPr lang="es-MX" sz="1800" dirty="0">
                <a:latin typeface="Century Gothic" panose="020B0502020202020204" pitchFamily="34" charset="0"/>
              </a:rPr>
            </a:br>
            <a:r>
              <a:rPr lang="es-MX" sz="1800" dirty="0">
                <a:latin typeface="Century Gothic" panose="020B0502020202020204" pitchFamily="34" charset="0"/>
              </a:rPr>
              <a:t>Versión Dic 2023</a:t>
            </a:r>
            <a:endParaRPr lang="es-AR" sz="4800" b="1" dirty="0">
              <a:latin typeface="Century Gothic" panose="020B0502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3671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b="1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Análisis Exploratorio</a:t>
            </a:r>
          </a:p>
        </p:txBody>
      </p:sp>
      <p:sp>
        <p:nvSpPr>
          <p:cNvPr id="2" name="Google Shape;136;p26">
            <a:extLst>
              <a:ext uri="{FF2B5EF4-FFF2-40B4-BE49-F238E27FC236}">
                <a16:creationId xmlns:a16="http://schemas.microsoft.com/office/drawing/2014/main" id="{AC290C40-9C87-ADCD-B539-D62B419A6249}"/>
              </a:ext>
            </a:extLst>
          </p:cNvPr>
          <p:cNvSpPr txBox="1"/>
          <p:nvPr/>
        </p:nvSpPr>
        <p:spPr>
          <a:xfrm>
            <a:off x="1334368" y="730623"/>
            <a:ext cx="10494775" cy="190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Correlación Salario y </a:t>
            </a:r>
            <a:r>
              <a:rPr lang="es-AR" sz="2000" b="1" i="0" u="sng" strike="noStrike" cap="none" dirty="0" err="1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Overal</a:t>
            </a:r>
            <a:r>
              <a:rPr lang="es-AR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Inicialmente habíamos visto que los salarios por posición no encontraba grandes diferencias. Sin embargo, si particionamos por Overall=80, podemos apreciar variaciones por posición, teniendo extremos mas altos para delanteros y mediocampistas</a:t>
            </a:r>
            <a:endParaRPr lang="es-AR" i="0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D9090129-15F3-6291-A61C-9041F8CA1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4590" y="2915477"/>
            <a:ext cx="7022819" cy="3489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68585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b="1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Análisis Exploratorio</a:t>
            </a:r>
          </a:p>
        </p:txBody>
      </p:sp>
      <p:sp>
        <p:nvSpPr>
          <p:cNvPr id="2" name="Google Shape;136;p26">
            <a:extLst>
              <a:ext uri="{FF2B5EF4-FFF2-40B4-BE49-F238E27FC236}">
                <a16:creationId xmlns:a16="http://schemas.microsoft.com/office/drawing/2014/main" id="{AC290C40-9C87-ADCD-B539-D62B419A6249}"/>
              </a:ext>
            </a:extLst>
          </p:cNvPr>
          <p:cNvSpPr txBox="1"/>
          <p:nvPr/>
        </p:nvSpPr>
        <p:spPr>
          <a:xfrm>
            <a:off x="1334368" y="927571"/>
            <a:ext cx="10494775" cy="190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000" b="1" i="0" u="sng" strike="noStrike" cap="none" dirty="0" err="1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Features</a:t>
            </a:r>
            <a:r>
              <a:rPr lang="es-AR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 de modelo: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Revisando la </a:t>
            </a:r>
            <a:r>
              <a:rPr lang="es-AR" b="0" i="0" dirty="0" err="1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correlacion</a:t>
            </a:r>
            <a:r>
              <a:rPr lang="es-AR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 de Overall y las </a:t>
            </a:r>
            <a:r>
              <a:rPr lang="es-AR" b="0" i="0" dirty="0" err="1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features</a:t>
            </a:r>
            <a:r>
              <a:rPr lang="es-AR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 tomadas para modelizar ('International </a:t>
            </a:r>
            <a:r>
              <a:rPr lang="es-AR" b="0" i="0" dirty="0" err="1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Reputation</a:t>
            </a:r>
            <a:r>
              <a:rPr lang="es-AR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', '</a:t>
            </a:r>
            <a:r>
              <a:rPr lang="es-AR" b="0" i="0" dirty="0" err="1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Crossing</a:t>
            </a:r>
            <a:r>
              <a:rPr lang="es-AR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', '</a:t>
            </a:r>
            <a:r>
              <a:rPr lang="es-AR" b="0" i="0" dirty="0" err="1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Reactions</a:t>
            </a:r>
            <a:r>
              <a:rPr lang="es-AR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', '</a:t>
            </a:r>
            <a:r>
              <a:rPr lang="es-AR" b="0" i="0" dirty="0" err="1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Composure</a:t>
            </a:r>
            <a:r>
              <a:rPr lang="es-AR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', '</a:t>
            </a:r>
            <a:r>
              <a:rPr lang="es-AR" b="0" i="0" dirty="0" err="1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GKKicking</a:t>
            </a:r>
            <a:r>
              <a:rPr lang="es-AR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’), podemos ver la correlación normal existente entre todas ellas, a excepción de </a:t>
            </a:r>
            <a:r>
              <a:rPr lang="es-AR" b="0" i="0" dirty="0" err="1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GKKiking</a:t>
            </a:r>
            <a:r>
              <a:rPr lang="es-AR" dirty="0">
                <a:solidFill>
                  <a:srgbClr val="D5D5D5"/>
                </a:solidFill>
                <a:latin typeface="Roboto" panose="02000000000000000000" pitchFamily="2" charset="0"/>
              </a:rPr>
              <a:t> (</a:t>
            </a:r>
            <a:r>
              <a:rPr lang="es-AR" b="0" i="0" dirty="0">
                <a:solidFill>
                  <a:srgbClr val="D5D5D5"/>
                </a:solidFill>
                <a:effectLst/>
                <a:latin typeface="Roboto" panose="02000000000000000000" pitchFamily="2" charset="0"/>
              </a:rPr>
              <a:t>en la correlación general, muy baja, siendo que se </a:t>
            </a:r>
            <a:r>
              <a:rPr lang="es-AR" dirty="0">
                <a:solidFill>
                  <a:srgbClr val="D5D5D5"/>
                </a:solidFill>
                <a:latin typeface="Roboto" panose="02000000000000000000" pitchFamily="2" charset="0"/>
              </a:rPr>
              <a:t>mantiene muy alta solo en los arqueros)</a:t>
            </a:r>
            <a:endParaRPr lang="es-AR" i="0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A5C5C147-62BD-7C6B-B129-01DDBF72BC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2433" y="3207545"/>
            <a:ext cx="5254267" cy="340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7272B64B-296B-DA9C-33F0-1D06A5E7C1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7945" y="3207545"/>
            <a:ext cx="5593153" cy="340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36768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b="1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Conclusiones</a:t>
            </a:r>
          </a:p>
        </p:txBody>
      </p:sp>
      <p:sp>
        <p:nvSpPr>
          <p:cNvPr id="2" name="Google Shape;136;p26">
            <a:extLst>
              <a:ext uri="{FF2B5EF4-FFF2-40B4-BE49-F238E27FC236}">
                <a16:creationId xmlns:a16="http://schemas.microsoft.com/office/drawing/2014/main" id="{AC290C40-9C87-ADCD-B539-D62B419A6249}"/>
              </a:ext>
            </a:extLst>
          </p:cNvPr>
          <p:cNvSpPr txBox="1"/>
          <p:nvPr/>
        </p:nvSpPr>
        <p:spPr>
          <a:xfrm>
            <a:off x="1334368" y="1193099"/>
            <a:ext cx="10494775" cy="4391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MX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Viendo estas graficas, podemos revisar los </a:t>
            </a:r>
            <a:r>
              <a:rPr lang="es-MX" i="0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promedio de Overall (situados entre 65 y 70), verificamos el potencial interés en encontrar jugadores de </a:t>
            </a:r>
            <a:r>
              <a:rPr lang="es-MX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O</a:t>
            </a:r>
            <a:r>
              <a:rPr lang="es-MX" i="0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verall muy altos (o con potencial hacia esto), dada la fuerte concentración de la curva a la izquierda respecto </a:t>
            </a:r>
            <a:r>
              <a:rPr lang="es-MX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al Salario y en consecuencia, su valor de mercado</a:t>
            </a:r>
            <a:endParaRPr lang="es-MX" i="0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lang="es-MX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MX" i="0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Esto lleva a la conclusión de que un análisis mas exhaustivo será necesario, ya sea segmentando por Overall, como también el mayor detalle analizar la posición general (nótese la baja media del skill </a:t>
            </a:r>
            <a:r>
              <a:rPr lang="es-MX" i="0" strike="noStrike" cap="none" dirty="0" err="1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GKKiking</a:t>
            </a:r>
            <a:r>
              <a:rPr lang="es-MX" i="0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, concentrada fuertemente en los arqueros).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lang="es-MX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MX" i="0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Otro interesante análisis podrá ser el calculo de crecimiento de Overall en jugadores de corta edad, pudiendo presentar un interés fuerte en conservar dichos contratos, o bien, potenciarlos.</a:t>
            </a:r>
            <a:endParaRPr lang="es-AR" i="0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0655650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6F492C86-BE2A-28AD-245F-5F2CA99F07E1}"/>
              </a:ext>
            </a:extLst>
          </p:cNvPr>
          <p:cNvSpPr txBox="1"/>
          <p:nvPr/>
        </p:nvSpPr>
        <p:spPr>
          <a:xfrm>
            <a:off x="295421" y="1295029"/>
            <a:ext cx="7919524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400" dirty="0"/>
              <a:t>-----------------+-------------------+------------+----------------+</a:t>
            </a:r>
          </a:p>
          <a:p>
            <a:r>
              <a:rPr lang="es-AR" sz="1400" dirty="0"/>
              <a:t>| Posición General |       Nombre      |    Salario    | Relación Media |</a:t>
            </a:r>
          </a:p>
          <a:p>
            <a:r>
              <a:rPr lang="es-AR" sz="1400" dirty="0"/>
              <a:t>+------------------+-------------------+------------+----------------+</a:t>
            </a:r>
          </a:p>
          <a:p>
            <a:r>
              <a:rPr lang="es-AR" sz="1400" dirty="0"/>
              <a:t>|                  |                   |            |                |</a:t>
            </a:r>
          </a:p>
          <a:p>
            <a:r>
              <a:rPr lang="es-AR" sz="1400" dirty="0"/>
              <a:t>|     Arquero      |   M. ter </a:t>
            </a:r>
            <a:r>
              <a:rPr lang="es-AR" sz="1400" dirty="0" err="1"/>
              <a:t>Stegen</a:t>
            </a:r>
            <a:r>
              <a:rPr lang="es-AR" sz="1400" dirty="0"/>
              <a:t>   | $250000.00 |    2765.03%    |</a:t>
            </a:r>
          </a:p>
          <a:p>
            <a:r>
              <a:rPr lang="es-AR" sz="1400" dirty="0"/>
              <a:t>|     Arquero      |    T. Courtois    | $250000.00 |    2765.03%    |</a:t>
            </a:r>
          </a:p>
          <a:p>
            <a:r>
              <a:rPr lang="es-AR" sz="1400" dirty="0"/>
              <a:t>|     Arquero      |      </a:t>
            </a:r>
            <a:r>
              <a:rPr lang="es-AR" sz="1400" dirty="0" err="1"/>
              <a:t>Ederson</a:t>
            </a:r>
            <a:r>
              <a:rPr lang="es-AR" sz="1400" dirty="0"/>
              <a:t>      | $200000.00 |    2212.02%    |</a:t>
            </a:r>
          </a:p>
          <a:p>
            <a:r>
              <a:rPr lang="es-AR" sz="1400" dirty="0"/>
              <a:t>|     Arquero      |      </a:t>
            </a:r>
            <a:r>
              <a:rPr lang="es-AR" sz="1400" dirty="0" err="1"/>
              <a:t>Alisson</a:t>
            </a:r>
            <a:r>
              <a:rPr lang="es-AR" sz="1400" dirty="0"/>
              <a:t>      | $190000.00 |    2101.42%    |</a:t>
            </a:r>
          </a:p>
          <a:p>
            <a:r>
              <a:rPr lang="es-AR" sz="1400" dirty="0"/>
              <a:t>|     Arquero      |      K. Navas     | $130000.00 |    1437.82%    |</a:t>
            </a:r>
          </a:p>
          <a:p>
            <a:r>
              <a:rPr lang="es-AR" sz="1400" dirty="0"/>
              <a:t>|     Arquero      |      J. </a:t>
            </a:r>
            <a:r>
              <a:rPr lang="es-AR" sz="1400" dirty="0" err="1"/>
              <a:t>Oblak</a:t>
            </a:r>
            <a:r>
              <a:rPr lang="es-AR" sz="1400" dirty="0"/>
              <a:t>     | $130000.00 |    1437.82%    |</a:t>
            </a:r>
          </a:p>
          <a:p>
            <a:r>
              <a:rPr lang="es-AR" sz="1400" dirty="0"/>
              <a:t>|     Arquero      |     H. Lloris     | $125000.00 |    1382.51%    |</a:t>
            </a:r>
          </a:p>
          <a:p>
            <a:r>
              <a:rPr lang="es-AR" sz="1400" dirty="0"/>
              <a:t>|     Arquero      |       De Gea      | $120000.00 |    1327.21%    |</a:t>
            </a:r>
          </a:p>
          <a:p>
            <a:r>
              <a:rPr lang="es-AR" sz="1400" dirty="0"/>
              <a:t>|     Arquero      |   K. </a:t>
            </a:r>
            <a:r>
              <a:rPr lang="es-AR" sz="1400" dirty="0" err="1"/>
              <a:t>Schmeichel</a:t>
            </a:r>
            <a:r>
              <a:rPr lang="es-AR" sz="1400" dirty="0"/>
              <a:t>   | $115000.00 |    1271.91%    |</a:t>
            </a:r>
          </a:p>
          <a:p>
            <a:r>
              <a:rPr lang="es-AR" sz="1400" dirty="0"/>
              <a:t>|     Arquero      |        Neto       | $115000.00 |    1271.91%    |</a:t>
            </a:r>
          </a:p>
          <a:p>
            <a:r>
              <a:rPr lang="es-AR" sz="1400" dirty="0"/>
              <a:t>|                  |                   |            |                |</a:t>
            </a:r>
          </a:p>
          <a:p>
            <a:r>
              <a:rPr lang="es-AR" sz="1400" dirty="0"/>
              <a:t>|     Defensa      |    V. van Dijk    | $230000.00 |    2120.03%    |</a:t>
            </a:r>
          </a:p>
          <a:p>
            <a:r>
              <a:rPr lang="es-AR" sz="1400" dirty="0"/>
              <a:t>|     Defensa      |      Carvajal     | $210000.00 |    1935.68%    |</a:t>
            </a:r>
          </a:p>
          <a:p>
            <a:r>
              <a:rPr lang="es-AR" sz="1400" dirty="0"/>
              <a:t>|     Defensa      |     Jordi Alba    | $200000.00 |    1843.51%    |</a:t>
            </a:r>
          </a:p>
          <a:p>
            <a:r>
              <a:rPr lang="es-AR" sz="1400" dirty="0"/>
              <a:t>|     Defensa      |     17 P. </a:t>
            </a:r>
            <a:r>
              <a:rPr lang="es-AR" sz="1400" dirty="0" err="1"/>
              <a:t>Lahm</a:t>
            </a:r>
            <a:r>
              <a:rPr lang="es-AR" sz="1400" dirty="0"/>
              <a:t>    | $200000.00 |    1843.51%    |</a:t>
            </a:r>
          </a:p>
          <a:p>
            <a:r>
              <a:rPr lang="es-AR" sz="1400" dirty="0"/>
              <a:t>|     Defensa      |      D. Alaba     | $195000.00 |    1797.42%    |</a:t>
            </a:r>
          </a:p>
          <a:p>
            <a:r>
              <a:rPr lang="es-AR" sz="1400" dirty="0"/>
              <a:t>|     Defensa      |    João Cancelo   | $185000.00 |    1705.24%    |</a:t>
            </a:r>
          </a:p>
          <a:p>
            <a:r>
              <a:rPr lang="es-AR" sz="1400" dirty="0"/>
              <a:t>|     Defensa      |     A. Laporte    | $185000.00 |    1705.24%    |</a:t>
            </a:r>
          </a:p>
          <a:p>
            <a:r>
              <a:rPr lang="es-AR" sz="1400" dirty="0"/>
              <a:t>|     Defensa      |     R. </a:t>
            </a:r>
            <a:r>
              <a:rPr lang="es-AR" sz="1400" dirty="0" err="1"/>
              <a:t>Varane</a:t>
            </a:r>
            <a:r>
              <a:rPr lang="es-AR" sz="1400" dirty="0"/>
              <a:t>     | $180000.00 |    1659.16%    |</a:t>
            </a:r>
          </a:p>
          <a:p>
            <a:r>
              <a:rPr lang="es-AR" sz="1400" dirty="0"/>
              <a:t>|     Defensa      |    A. Robertson   | $175000.00 |    1613.07%    |</a:t>
            </a:r>
          </a:p>
          <a:p>
            <a:r>
              <a:rPr lang="es-AR" sz="1400" dirty="0"/>
              <a:t>|     Defensa      |       Piqué       | $175000.00 |    1613.07%    |</a:t>
            </a:r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C50A1E5B-B4DF-FA30-AF76-0DAC3B7E89B8}"/>
              </a:ext>
            </a:extLst>
          </p:cNvPr>
          <p:cNvSpPr txBox="1"/>
          <p:nvPr/>
        </p:nvSpPr>
        <p:spPr>
          <a:xfrm>
            <a:off x="5798235" y="1416818"/>
            <a:ext cx="6098344" cy="54784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sz="1400" dirty="0"/>
              <a:t>-----------------+-------------------+------------+----------------+</a:t>
            </a:r>
          </a:p>
          <a:p>
            <a:r>
              <a:rPr lang="es-AR" sz="1400" dirty="0"/>
              <a:t>| Posición General |       Nombre      |    Salario    | Relación Media |</a:t>
            </a:r>
          </a:p>
          <a:p>
            <a:r>
              <a:rPr lang="es-AR" sz="1400" dirty="0"/>
              <a:t>+------------------+-------------------+------------+----------------+</a:t>
            </a:r>
          </a:p>
          <a:p>
            <a:r>
              <a:rPr lang="es-AR" sz="1400" dirty="0"/>
              <a:t>|    Delantero     |     K. Benzema    | $350000.00 |    2834.91%    |</a:t>
            </a:r>
          </a:p>
          <a:p>
            <a:r>
              <a:rPr lang="es-AR" sz="1400" dirty="0"/>
              <a:t>|    Delantero     |      L. Messi     | $320000.00 |    2591.92%    |</a:t>
            </a:r>
          </a:p>
          <a:p>
            <a:r>
              <a:rPr lang="es-AR" sz="1400" dirty="0"/>
              <a:t>|    Delantero     |    R. </a:t>
            </a:r>
            <a:r>
              <a:rPr lang="es-AR" sz="1400" dirty="0" err="1"/>
              <a:t>Sterling</a:t>
            </a:r>
            <a:r>
              <a:rPr lang="es-AR" sz="1400" dirty="0"/>
              <a:t>    | $290000.00 |    2348.92%    |</a:t>
            </a:r>
          </a:p>
          <a:p>
            <a:r>
              <a:rPr lang="es-AR" sz="1400" dirty="0"/>
              <a:t>|    Delantero     |   R. Lewandowski  | $270000.00 |    2186.93%    |</a:t>
            </a:r>
          </a:p>
          <a:p>
            <a:r>
              <a:rPr lang="es-AR" sz="1400" dirty="0"/>
              <a:t>|    Delantero     |      M. </a:t>
            </a:r>
            <a:r>
              <a:rPr lang="es-AR" sz="1400" dirty="0" err="1"/>
              <a:t>Salah</a:t>
            </a:r>
            <a:r>
              <a:rPr lang="es-AR" sz="1400" dirty="0"/>
              <a:t>     | $270000.00 |    2186.93%    |</a:t>
            </a:r>
          </a:p>
          <a:p>
            <a:r>
              <a:rPr lang="es-AR" sz="1400" dirty="0"/>
              <a:t>|    Delantero     | Cristiano Ronaldo | $270000.00 |    2186.93%    |</a:t>
            </a:r>
          </a:p>
          <a:p>
            <a:r>
              <a:rPr lang="es-AR" sz="1400" dirty="0"/>
              <a:t>|    Delantero     |      S. Mané      | $270000.00 |    2186.93%    |</a:t>
            </a:r>
          </a:p>
          <a:p>
            <a:r>
              <a:rPr lang="es-AR" sz="1400" dirty="0"/>
              <a:t>|    Delantero     |     Neymar </a:t>
            </a:r>
            <a:r>
              <a:rPr lang="es-AR" sz="1400" dirty="0" err="1"/>
              <a:t>Jr</a:t>
            </a:r>
            <a:r>
              <a:rPr lang="es-AR" sz="1400" dirty="0"/>
              <a:t>     | $270000.00 |    2186.93%    |</a:t>
            </a:r>
          </a:p>
          <a:p>
            <a:r>
              <a:rPr lang="es-AR" sz="1400" dirty="0"/>
              <a:t>|    Delantero     |     S. Agüero     | $260000.00 |    2105.93%    |</a:t>
            </a:r>
          </a:p>
          <a:p>
            <a:r>
              <a:rPr lang="es-AR" sz="1400" dirty="0"/>
              <a:t>|    Delantero     |     R. </a:t>
            </a:r>
            <a:r>
              <a:rPr lang="es-AR" sz="1400" dirty="0" err="1"/>
              <a:t>Lukaku</a:t>
            </a:r>
            <a:r>
              <a:rPr lang="es-AR" sz="1400" dirty="0"/>
              <a:t>     | $260000.00 |    2105.93%    |</a:t>
            </a:r>
          </a:p>
          <a:p>
            <a:r>
              <a:rPr lang="es-AR" sz="1400" dirty="0"/>
              <a:t>|                  |                   |            |                |</a:t>
            </a:r>
          </a:p>
          <a:p>
            <a:r>
              <a:rPr lang="es-AR" sz="1400" dirty="0"/>
              <a:t>|    Mediocampo    |    K. De </a:t>
            </a:r>
            <a:r>
              <a:rPr lang="es-AR" sz="1400" dirty="0" err="1"/>
              <a:t>Bruyne</a:t>
            </a:r>
            <a:r>
              <a:rPr lang="es-AR" sz="1400" dirty="0"/>
              <a:t>   | $350000.00 |    2963.99%    |</a:t>
            </a:r>
          </a:p>
          <a:p>
            <a:r>
              <a:rPr lang="es-AR" sz="1400" dirty="0"/>
              <a:t>|    Mediocampo    |      Casemiro     | $310000.00 |    2625.24%    |</a:t>
            </a:r>
          </a:p>
          <a:p>
            <a:r>
              <a:rPr lang="es-AR" sz="1400" dirty="0"/>
              <a:t>|    Mediocampo    |      T. </a:t>
            </a:r>
            <a:r>
              <a:rPr lang="es-AR" sz="1400" dirty="0" err="1"/>
              <a:t>Kroos</a:t>
            </a:r>
            <a:r>
              <a:rPr lang="es-AR" sz="1400" dirty="0"/>
              <a:t>     | $310000.00 |    2625.24%    |</a:t>
            </a:r>
          </a:p>
          <a:p>
            <a:r>
              <a:rPr lang="es-AR" sz="1400" dirty="0"/>
              <a:t>|    Mediocampo    |  Bruno </a:t>
            </a:r>
            <a:r>
              <a:rPr lang="es-AR" sz="1400" dirty="0" err="1"/>
              <a:t>Fernandes</a:t>
            </a:r>
            <a:r>
              <a:rPr lang="es-AR" sz="1400" dirty="0"/>
              <a:t>  | $250000.00 |    2117.13%    |</a:t>
            </a:r>
          </a:p>
          <a:p>
            <a:r>
              <a:rPr lang="es-AR" sz="1400" dirty="0"/>
              <a:t>|    Mediocampo    |      N. Kanté     | $230000.00 |    1947.76%    |</a:t>
            </a:r>
          </a:p>
          <a:p>
            <a:r>
              <a:rPr lang="es-AR" sz="1400" dirty="0"/>
              <a:t>|    Mediocampo    |    A. </a:t>
            </a:r>
            <a:r>
              <a:rPr lang="es-AR" sz="1400" dirty="0" err="1"/>
              <a:t>Griezmann</a:t>
            </a:r>
            <a:r>
              <a:rPr lang="es-AR" sz="1400" dirty="0"/>
              <a:t>   | $220000.00 |    1863.08%    |</a:t>
            </a:r>
          </a:p>
          <a:p>
            <a:r>
              <a:rPr lang="es-AR" sz="1400" dirty="0"/>
              <a:t>|    Mediocampo    |      P. </a:t>
            </a:r>
            <a:r>
              <a:rPr lang="es-AR" sz="1400" dirty="0" err="1"/>
              <a:t>Pogba</a:t>
            </a:r>
            <a:r>
              <a:rPr lang="es-AR" sz="1400" dirty="0"/>
              <a:t>     | $220000.00 |    1863.08%    |</a:t>
            </a:r>
          </a:p>
          <a:p>
            <a:r>
              <a:rPr lang="es-AR" sz="1400" dirty="0"/>
              <a:t>|    Mediocampo    |       H. Son      | $220000.00 |    1863.08%    |</a:t>
            </a:r>
          </a:p>
          <a:p>
            <a:r>
              <a:rPr lang="es-AR" sz="1400" dirty="0"/>
              <a:t>|    Mediocampo    |     F. de Jong    | $210000.00 |    1778.39%    |</a:t>
            </a:r>
          </a:p>
          <a:p>
            <a:r>
              <a:rPr lang="es-AR" sz="1400" dirty="0"/>
              <a:t>|    Mediocampo    |   Bernardo Silva  | $200000.00 |    1693.71%    |</a:t>
            </a:r>
          </a:p>
          <a:p>
            <a:r>
              <a:rPr lang="es-AR" sz="1400" dirty="0"/>
              <a:t>+------------------+-------------------+------------+----------------+</a:t>
            </a:r>
          </a:p>
        </p:txBody>
      </p:sp>
      <p:sp>
        <p:nvSpPr>
          <p:cNvPr id="12" name="Google Shape;136;p26">
            <a:extLst>
              <a:ext uri="{FF2B5EF4-FFF2-40B4-BE49-F238E27FC236}">
                <a16:creationId xmlns:a16="http://schemas.microsoft.com/office/drawing/2014/main" id="{9CAC4C15-8AC1-F8CD-C2DE-91438FC1E92B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Anexo I</a:t>
            </a:r>
            <a:endParaRPr sz="2400" b="1" i="0" u="none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" name="Google Shape;136;p26">
            <a:extLst>
              <a:ext uri="{FF2B5EF4-FFF2-40B4-BE49-F238E27FC236}">
                <a16:creationId xmlns:a16="http://schemas.microsoft.com/office/drawing/2014/main" id="{E79C9FB7-0FB9-CD1D-ECFF-B4EFA756B5F6}"/>
              </a:ext>
            </a:extLst>
          </p:cNvPr>
          <p:cNvSpPr txBox="1"/>
          <p:nvPr/>
        </p:nvSpPr>
        <p:spPr>
          <a:xfrm>
            <a:off x="1334368" y="688417"/>
            <a:ext cx="10494775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000" b="1" i="0" u="sng" strike="noStrike" cap="none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Top 10 jugadores de mayor Salario </a:t>
            </a:r>
            <a:r>
              <a:rPr lang="es-AR" sz="1800" b="1" i="0" u="sng" strike="noStrike" cap="none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y comparación % vs media de Salario por posición</a:t>
            </a:r>
            <a:endParaRPr lang="es-AR" i="0" strike="noStrike" cap="none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35825031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EA SPORTS™ FUT 23 – FIFA Points 500">
            <a:extLst>
              <a:ext uri="{FF2B5EF4-FFF2-40B4-BE49-F238E27FC236}">
                <a16:creationId xmlns:a16="http://schemas.microsoft.com/office/drawing/2014/main" id="{FBBE05E2-EEDB-6E33-1324-86F767C92C4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8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3479" r="3479"/>
          <a:stretch/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135;p26">
            <a:extLst>
              <a:ext uri="{FF2B5EF4-FFF2-40B4-BE49-F238E27FC236}">
                <a16:creationId xmlns:a16="http://schemas.microsoft.com/office/drawing/2014/main" id="{F0B6443B-B4D0-E15D-C76D-840901B8C831}"/>
              </a:ext>
            </a:extLst>
          </p:cNvPr>
          <p:cNvSpPr txBox="1"/>
          <p:nvPr/>
        </p:nvSpPr>
        <p:spPr>
          <a:xfrm>
            <a:off x="524063" y="1397483"/>
            <a:ext cx="1325563" cy="542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426"/>
              </a:buClr>
              <a:buSzPts val="4000"/>
              <a:buFont typeface="Anton"/>
              <a:buChar char="•"/>
            </a:pPr>
            <a:r>
              <a:rPr lang="en-US" sz="4000" dirty="0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 </a:t>
            </a:r>
            <a:r>
              <a:rPr lang="en-US" sz="4000" i="0" u="none" strike="noStrike" cap="none" dirty="0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01</a:t>
            </a:r>
            <a:endParaRPr dirty="0">
              <a:latin typeface="Century Gothic" panose="020B0502020202020204" pitchFamily="34" charset="0"/>
              <a:ea typeface="Anton"/>
              <a:cs typeface="Anton"/>
              <a:sym typeface="Anton"/>
            </a:endParaRPr>
          </a:p>
        </p:txBody>
      </p:sp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1849626" y="1367048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Contexto y Audiencia</a:t>
            </a:r>
          </a:p>
        </p:txBody>
      </p:sp>
      <p:cxnSp>
        <p:nvCxnSpPr>
          <p:cNvPr id="6" name="Google Shape;137;p26">
            <a:extLst>
              <a:ext uri="{FF2B5EF4-FFF2-40B4-BE49-F238E27FC236}">
                <a16:creationId xmlns:a16="http://schemas.microsoft.com/office/drawing/2014/main" id="{58381463-31E8-5402-D13E-1C1595A3DA64}"/>
              </a:ext>
            </a:extLst>
          </p:cNvPr>
          <p:cNvCxnSpPr/>
          <p:nvPr/>
        </p:nvCxnSpPr>
        <p:spPr>
          <a:xfrm>
            <a:off x="1680082" y="1367048"/>
            <a:ext cx="0" cy="603265"/>
          </a:xfrm>
          <a:prstGeom prst="straightConnector1">
            <a:avLst/>
          </a:prstGeom>
          <a:noFill/>
          <a:ln w="57150" cap="flat" cmpd="sng">
            <a:solidFill>
              <a:srgbClr val="E364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" name="Google Shape;138;p26">
            <a:extLst>
              <a:ext uri="{FF2B5EF4-FFF2-40B4-BE49-F238E27FC236}">
                <a16:creationId xmlns:a16="http://schemas.microsoft.com/office/drawing/2014/main" id="{0FDBF75B-938E-BFEF-10A7-9CEDCA69568B}"/>
              </a:ext>
            </a:extLst>
          </p:cNvPr>
          <p:cNvSpPr txBox="1"/>
          <p:nvPr/>
        </p:nvSpPr>
        <p:spPr>
          <a:xfrm>
            <a:off x="524063" y="2414359"/>
            <a:ext cx="1325563" cy="542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426"/>
              </a:buClr>
              <a:buSzPts val="4000"/>
              <a:buFont typeface="Anton"/>
              <a:buChar char="•"/>
            </a:pPr>
            <a:r>
              <a:rPr lang="en-US" sz="4000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 </a:t>
            </a:r>
            <a:r>
              <a:rPr lang="en-US" sz="4000" i="0" u="none" strike="noStrike" cap="none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02</a:t>
            </a:r>
            <a:endParaRPr>
              <a:latin typeface="Century Gothic" panose="020B0502020202020204" pitchFamily="34" charset="0"/>
              <a:ea typeface="Anton"/>
              <a:cs typeface="Anton"/>
              <a:sym typeface="Anton"/>
            </a:endParaRPr>
          </a:p>
        </p:txBody>
      </p:sp>
      <p:sp>
        <p:nvSpPr>
          <p:cNvPr id="8" name="Google Shape;139;p26">
            <a:extLst>
              <a:ext uri="{FF2B5EF4-FFF2-40B4-BE49-F238E27FC236}">
                <a16:creationId xmlns:a16="http://schemas.microsoft.com/office/drawing/2014/main" id="{C278BD94-6E9D-D87D-07DD-12F20855B004}"/>
              </a:ext>
            </a:extLst>
          </p:cNvPr>
          <p:cNvSpPr txBox="1"/>
          <p:nvPr/>
        </p:nvSpPr>
        <p:spPr>
          <a:xfrm>
            <a:off x="1849627" y="3429000"/>
            <a:ext cx="4927686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Resumen de Datos</a:t>
            </a:r>
          </a:p>
        </p:txBody>
      </p:sp>
      <p:cxnSp>
        <p:nvCxnSpPr>
          <p:cNvPr id="9" name="Google Shape;140;p26">
            <a:extLst>
              <a:ext uri="{FF2B5EF4-FFF2-40B4-BE49-F238E27FC236}">
                <a16:creationId xmlns:a16="http://schemas.microsoft.com/office/drawing/2014/main" id="{3D8F9BA8-662D-14BF-44AA-C4B065A2464E}"/>
              </a:ext>
            </a:extLst>
          </p:cNvPr>
          <p:cNvCxnSpPr/>
          <p:nvPr/>
        </p:nvCxnSpPr>
        <p:spPr>
          <a:xfrm>
            <a:off x="1680082" y="2383924"/>
            <a:ext cx="0" cy="603265"/>
          </a:xfrm>
          <a:prstGeom prst="straightConnector1">
            <a:avLst/>
          </a:prstGeom>
          <a:noFill/>
          <a:ln w="57150" cap="flat" cmpd="sng">
            <a:solidFill>
              <a:srgbClr val="E364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0" name="Google Shape;141;p26">
            <a:extLst>
              <a:ext uri="{FF2B5EF4-FFF2-40B4-BE49-F238E27FC236}">
                <a16:creationId xmlns:a16="http://schemas.microsoft.com/office/drawing/2014/main" id="{C36012AD-A0AC-AFEB-3CC1-BB3764AB9298}"/>
              </a:ext>
            </a:extLst>
          </p:cNvPr>
          <p:cNvSpPr txBox="1"/>
          <p:nvPr/>
        </p:nvSpPr>
        <p:spPr>
          <a:xfrm>
            <a:off x="524063" y="3429502"/>
            <a:ext cx="1325563" cy="542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426"/>
              </a:buClr>
              <a:buSzPts val="4000"/>
              <a:buFont typeface="Anton"/>
              <a:buChar char="•"/>
            </a:pPr>
            <a:r>
              <a:rPr lang="en-US" sz="4000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 </a:t>
            </a:r>
            <a:r>
              <a:rPr lang="en-US" sz="4000" i="0" u="none" strike="noStrike" cap="none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03</a:t>
            </a:r>
            <a:endParaRPr>
              <a:latin typeface="Century Gothic" panose="020B0502020202020204" pitchFamily="34" charset="0"/>
              <a:ea typeface="Anton"/>
              <a:cs typeface="Anton"/>
              <a:sym typeface="Anton"/>
            </a:endParaRPr>
          </a:p>
        </p:txBody>
      </p:sp>
      <p:cxnSp>
        <p:nvCxnSpPr>
          <p:cNvPr id="11" name="Google Shape;142;p26">
            <a:extLst>
              <a:ext uri="{FF2B5EF4-FFF2-40B4-BE49-F238E27FC236}">
                <a16:creationId xmlns:a16="http://schemas.microsoft.com/office/drawing/2014/main" id="{FCFC028F-E9E2-521F-003D-B1FC492F99CD}"/>
              </a:ext>
            </a:extLst>
          </p:cNvPr>
          <p:cNvCxnSpPr/>
          <p:nvPr/>
        </p:nvCxnSpPr>
        <p:spPr>
          <a:xfrm>
            <a:off x="1680082" y="3399067"/>
            <a:ext cx="0" cy="603265"/>
          </a:xfrm>
          <a:prstGeom prst="straightConnector1">
            <a:avLst/>
          </a:prstGeom>
          <a:noFill/>
          <a:ln w="57150" cap="flat" cmpd="sng">
            <a:solidFill>
              <a:srgbClr val="E364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" name="Google Shape;145;p26">
            <a:extLst>
              <a:ext uri="{FF2B5EF4-FFF2-40B4-BE49-F238E27FC236}">
                <a16:creationId xmlns:a16="http://schemas.microsoft.com/office/drawing/2014/main" id="{C9211AAB-094D-6A73-3901-B168FC3EB30D}"/>
              </a:ext>
            </a:extLst>
          </p:cNvPr>
          <p:cNvSpPr txBox="1"/>
          <p:nvPr/>
        </p:nvSpPr>
        <p:spPr>
          <a:xfrm>
            <a:off x="1849627" y="4390358"/>
            <a:ext cx="4927672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s-AR" sz="2400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Análisis Exploratorio</a:t>
            </a:r>
            <a:endParaRPr lang="es-AR" sz="2800" i="0" u="none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3" name="Google Shape;146;p26">
            <a:extLst>
              <a:ext uri="{FF2B5EF4-FFF2-40B4-BE49-F238E27FC236}">
                <a16:creationId xmlns:a16="http://schemas.microsoft.com/office/drawing/2014/main" id="{4B028DEC-F072-21E3-D201-03B1A40D01C6}"/>
              </a:ext>
            </a:extLst>
          </p:cNvPr>
          <p:cNvSpPr txBox="1"/>
          <p:nvPr/>
        </p:nvSpPr>
        <p:spPr>
          <a:xfrm>
            <a:off x="524070" y="4445135"/>
            <a:ext cx="1325700" cy="54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426"/>
              </a:buClr>
              <a:buSzPts val="4000"/>
              <a:buFont typeface="Anton"/>
              <a:buChar char="•"/>
            </a:pPr>
            <a:r>
              <a:rPr lang="en-US" sz="4000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 </a:t>
            </a:r>
            <a:r>
              <a:rPr lang="en-US" sz="4000" i="0" u="none" strike="noStrike" cap="none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04</a:t>
            </a:r>
            <a:endParaRPr>
              <a:latin typeface="Century Gothic" panose="020B0502020202020204" pitchFamily="34" charset="0"/>
              <a:ea typeface="Anton"/>
              <a:cs typeface="Anton"/>
              <a:sym typeface="Anton"/>
            </a:endParaRPr>
          </a:p>
        </p:txBody>
      </p:sp>
      <p:cxnSp>
        <p:nvCxnSpPr>
          <p:cNvPr id="14" name="Google Shape;147;p26">
            <a:extLst>
              <a:ext uri="{FF2B5EF4-FFF2-40B4-BE49-F238E27FC236}">
                <a16:creationId xmlns:a16="http://schemas.microsoft.com/office/drawing/2014/main" id="{0DA59504-988B-D7A6-FA2C-124ABF249AD9}"/>
              </a:ext>
            </a:extLst>
          </p:cNvPr>
          <p:cNvCxnSpPr/>
          <p:nvPr/>
        </p:nvCxnSpPr>
        <p:spPr>
          <a:xfrm>
            <a:off x="1680082" y="4414712"/>
            <a:ext cx="0" cy="603265"/>
          </a:xfrm>
          <a:prstGeom prst="straightConnector1">
            <a:avLst/>
          </a:prstGeom>
          <a:noFill/>
          <a:ln w="57150" cap="flat" cmpd="sng">
            <a:solidFill>
              <a:srgbClr val="E36426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Google Shape;148;p26">
            <a:extLst>
              <a:ext uri="{FF2B5EF4-FFF2-40B4-BE49-F238E27FC236}">
                <a16:creationId xmlns:a16="http://schemas.microsoft.com/office/drawing/2014/main" id="{F9974779-DEA7-34F1-70B1-84854E0A8442}"/>
              </a:ext>
            </a:extLst>
          </p:cNvPr>
          <p:cNvSpPr txBox="1"/>
          <p:nvPr/>
        </p:nvSpPr>
        <p:spPr>
          <a:xfrm>
            <a:off x="1849626" y="2353489"/>
            <a:ext cx="4927687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</a:pPr>
            <a:r>
              <a:rPr lang="es-AR" sz="2400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Preguntas de </a:t>
            </a:r>
            <a:r>
              <a:rPr lang="es-AR" sz="2400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Interés</a:t>
            </a:r>
            <a:endParaRPr lang="es-AR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6" name="Google Shape;149;p26">
            <a:extLst>
              <a:ext uri="{FF2B5EF4-FFF2-40B4-BE49-F238E27FC236}">
                <a16:creationId xmlns:a16="http://schemas.microsoft.com/office/drawing/2014/main" id="{A3F791C9-B0B2-11CE-8BB8-B8F1BCB946BF}"/>
              </a:ext>
            </a:extLst>
          </p:cNvPr>
          <p:cNvSpPr txBox="1"/>
          <p:nvPr/>
        </p:nvSpPr>
        <p:spPr>
          <a:xfrm>
            <a:off x="1849626" y="5430356"/>
            <a:ext cx="4927672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Insights</a:t>
            </a:r>
            <a:r>
              <a:rPr lang="es-AR" sz="2400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 y Recomendaciones</a:t>
            </a:r>
          </a:p>
        </p:txBody>
      </p:sp>
      <p:sp>
        <p:nvSpPr>
          <p:cNvPr id="17" name="Google Shape;150;p26">
            <a:extLst>
              <a:ext uri="{FF2B5EF4-FFF2-40B4-BE49-F238E27FC236}">
                <a16:creationId xmlns:a16="http://schemas.microsoft.com/office/drawing/2014/main" id="{01BC1663-1CB5-28B7-1E77-05CA8013F2AE}"/>
              </a:ext>
            </a:extLst>
          </p:cNvPr>
          <p:cNvSpPr txBox="1"/>
          <p:nvPr/>
        </p:nvSpPr>
        <p:spPr>
          <a:xfrm>
            <a:off x="524062" y="5485145"/>
            <a:ext cx="1325563" cy="5423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28600" marR="0" lvl="0" indent="-254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36426"/>
              </a:buClr>
              <a:buSzPts val="4000"/>
              <a:buFont typeface="Anton"/>
              <a:buChar char="•"/>
            </a:pPr>
            <a:r>
              <a:rPr lang="en-US" sz="4000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 </a:t>
            </a:r>
            <a:r>
              <a:rPr lang="en-US" sz="4000" i="0" u="none" strike="noStrike" cap="none">
                <a:latin typeface="Century Gothic" panose="020B0502020202020204" pitchFamily="34" charset="0"/>
                <a:ea typeface="Anton"/>
                <a:cs typeface="Anton"/>
                <a:sym typeface="Anton"/>
              </a:rPr>
              <a:t>05</a:t>
            </a:r>
            <a:endParaRPr>
              <a:latin typeface="Century Gothic" panose="020B0502020202020204" pitchFamily="34" charset="0"/>
              <a:ea typeface="Anton"/>
              <a:cs typeface="Anton"/>
              <a:sym typeface="Anton"/>
            </a:endParaRPr>
          </a:p>
        </p:txBody>
      </p:sp>
      <p:cxnSp>
        <p:nvCxnSpPr>
          <p:cNvPr id="18" name="Google Shape;151;p26">
            <a:extLst>
              <a:ext uri="{FF2B5EF4-FFF2-40B4-BE49-F238E27FC236}">
                <a16:creationId xmlns:a16="http://schemas.microsoft.com/office/drawing/2014/main" id="{A314FE1F-3365-0336-A791-2DDEDAD3B816}"/>
              </a:ext>
            </a:extLst>
          </p:cNvPr>
          <p:cNvCxnSpPr/>
          <p:nvPr/>
        </p:nvCxnSpPr>
        <p:spPr>
          <a:xfrm>
            <a:off x="1680081" y="5454710"/>
            <a:ext cx="0" cy="603265"/>
          </a:xfrm>
          <a:prstGeom prst="straightConnector1">
            <a:avLst/>
          </a:prstGeom>
          <a:noFill/>
          <a:ln w="57150" cap="flat" cmpd="sng">
            <a:solidFill>
              <a:srgbClr val="E3642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24448802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b="1" i="0" u="none" strike="noStrike" cap="none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Contexto y Audiencia</a:t>
            </a:r>
          </a:p>
        </p:txBody>
      </p:sp>
      <p:sp>
        <p:nvSpPr>
          <p:cNvPr id="19" name="Google Shape;136;p26">
            <a:extLst>
              <a:ext uri="{FF2B5EF4-FFF2-40B4-BE49-F238E27FC236}">
                <a16:creationId xmlns:a16="http://schemas.microsoft.com/office/drawing/2014/main" id="{7D60A6FA-2E8F-20E8-33EF-21B6E735B7BD}"/>
              </a:ext>
            </a:extLst>
          </p:cNvPr>
          <p:cNvSpPr txBox="1"/>
          <p:nvPr/>
        </p:nvSpPr>
        <p:spPr>
          <a:xfrm>
            <a:off x="1334368" y="843164"/>
            <a:ext cx="10494775" cy="57463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Contexto</a:t>
            </a:r>
            <a:r>
              <a:rPr lang="en-US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: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MX" b="0" i="0" dirty="0">
                <a:effectLst/>
                <a:latin typeface="Century Gothic" panose="020B0502020202020204" pitchFamily="34" charset="0"/>
              </a:rPr>
              <a:t>FIFA es un videojuego que lleva mas de 20 años en vigencia entre los juegos mas elegidos en distintas plataformas. En estos juegos, se nuclean los distintos equipos y selecciones del deporte mas jugado del mundo, el Futbol.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MX" b="0" i="0" dirty="0">
                <a:effectLst/>
                <a:latin typeface="Century Gothic" panose="020B0502020202020204" pitchFamily="34" charset="0"/>
              </a:rPr>
              <a:t>Entre distintos aspectos, las plantillas de jugadores se conforman cada vez con mayor precisión, generando un juego cada vez mas realista en este aspecto.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MX" b="0" i="0" dirty="0">
                <a:effectLst/>
                <a:latin typeface="Century Gothic" panose="020B0502020202020204" pitchFamily="34" charset="0"/>
              </a:rPr>
              <a:t>De esta plataforma, podremos aprovechar el DF de plantillas de jugadores para hacer modelos para generar información de sumo provecho.</a:t>
            </a:r>
          </a:p>
          <a:p>
            <a:pPr>
              <a:buClr>
                <a:srgbClr val="FFFFFF"/>
              </a:buClr>
              <a:buSzPts val="2400"/>
            </a:pPr>
            <a:endParaRPr lang="en-US" sz="2000" b="1" i="0" u="sng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  <a:p>
            <a:pPr>
              <a:buClr>
                <a:srgbClr val="FFFFFF"/>
              </a:buClr>
              <a:buSzPts val="2400"/>
            </a:pPr>
            <a:r>
              <a:rPr lang="en-US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Audiencia: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MX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Personas interesadas en proyección de jugadores, armado de equipos, interesados en decidir, entre otras cosas, el valor de mercado de un jugador, el crecimiento esperado a lo largo de su carrera, o que deseen optimizar un presupuesto de compra para varios jugadores, etc.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lang="es-MX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  <a:p>
            <a:pPr>
              <a:buClr>
                <a:srgbClr val="FFFFFF"/>
              </a:buClr>
              <a:buSzPts val="2400"/>
            </a:pPr>
            <a:r>
              <a:rPr lang="es-AR" sz="18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Limitaciones</a:t>
            </a:r>
            <a:r>
              <a:rPr lang="en-US" sz="18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: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MX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Podemos estimar que la cantidad de información disponible es de muy buena calidad, siendo muchos los ingresos (mas de 16 mil jugadores en base) y sumado a esto, 20 años de experiencia genera una buena base de desarrollo. La limitación principal será entonces la obtención de los skills específicos de jugadores iniciales</a:t>
            </a:r>
          </a:p>
        </p:txBody>
      </p:sp>
      <p:cxnSp>
        <p:nvCxnSpPr>
          <p:cNvPr id="20" name="Google Shape;137;p26">
            <a:extLst>
              <a:ext uri="{FF2B5EF4-FFF2-40B4-BE49-F238E27FC236}">
                <a16:creationId xmlns:a16="http://schemas.microsoft.com/office/drawing/2014/main" id="{D1CF0A08-F258-FA88-E553-A58B5F00EA8B}"/>
              </a:ext>
            </a:extLst>
          </p:cNvPr>
          <p:cNvCxnSpPr>
            <a:cxnSpLocks/>
          </p:cNvCxnSpPr>
          <p:nvPr/>
        </p:nvCxnSpPr>
        <p:spPr>
          <a:xfrm>
            <a:off x="1012425" y="989677"/>
            <a:ext cx="0" cy="5599808"/>
          </a:xfrm>
          <a:prstGeom prst="straightConnector1">
            <a:avLst/>
          </a:prstGeom>
          <a:noFill/>
          <a:ln w="57150" cap="flat" cmpd="sng">
            <a:solidFill>
              <a:srgbClr val="E3642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4043635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b="1" i="0" u="none" strike="noStrike" cap="none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Preguntas de Interés</a:t>
            </a:r>
          </a:p>
        </p:txBody>
      </p:sp>
      <p:sp>
        <p:nvSpPr>
          <p:cNvPr id="19" name="Google Shape;136;p26">
            <a:extLst>
              <a:ext uri="{FF2B5EF4-FFF2-40B4-BE49-F238E27FC236}">
                <a16:creationId xmlns:a16="http://schemas.microsoft.com/office/drawing/2014/main" id="{7D60A6FA-2E8F-20E8-33EF-21B6E735B7BD}"/>
              </a:ext>
            </a:extLst>
          </p:cNvPr>
          <p:cNvSpPr txBox="1"/>
          <p:nvPr/>
        </p:nvSpPr>
        <p:spPr>
          <a:xfrm>
            <a:off x="1334368" y="1855305"/>
            <a:ext cx="10494775" cy="32997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b="0" i="0" dirty="0">
                <a:effectLst/>
                <a:latin typeface="Century Gothic" panose="020B0502020202020204" pitchFamily="34" charset="0"/>
              </a:rPr>
              <a:t>Aprovecharemos el DF de plantillas de jugadores para hacer modelos y generar información de sumo provecho.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lang="es-AR" u="none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b="1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Jugadores</a:t>
            </a:r>
            <a:endParaRPr lang="es-AR" b="1" u="none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Que potencial (Overall) tiene este jugador?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 su vez, cual es el valor de </a:t>
            </a:r>
            <a:r>
              <a:rPr lang="es-AR" i="0" u="none" strike="noStrike" cap="none" dirty="0" err="1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Wage</a:t>
            </a:r>
            <a:r>
              <a:rPr lang="es-AR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 (salario) que le podemos ofrecer?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endParaRPr lang="es-AR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b="1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Equipos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Contamos con un presupuesto limitado, </a:t>
            </a: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cual será el mejor gasto para armar un equipo?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Como se distribuye la paga según el Overall y la posición que ocupa un jugador?</a:t>
            </a:r>
          </a:p>
        </p:txBody>
      </p:sp>
      <p:cxnSp>
        <p:nvCxnSpPr>
          <p:cNvPr id="2" name="Google Shape;137;p26">
            <a:extLst>
              <a:ext uri="{FF2B5EF4-FFF2-40B4-BE49-F238E27FC236}">
                <a16:creationId xmlns:a16="http://schemas.microsoft.com/office/drawing/2014/main" id="{D6C017AF-B505-261C-83F1-80BF07E7623E}"/>
              </a:ext>
            </a:extLst>
          </p:cNvPr>
          <p:cNvCxnSpPr>
            <a:cxnSpLocks/>
          </p:cNvCxnSpPr>
          <p:nvPr/>
        </p:nvCxnSpPr>
        <p:spPr>
          <a:xfrm>
            <a:off x="1012425" y="989677"/>
            <a:ext cx="0" cy="5599808"/>
          </a:xfrm>
          <a:prstGeom prst="straightConnector1">
            <a:avLst/>
          </a:prstGeom>
          <a:noFill/>
          <a:ln w="57150" cap="flat" cmpd="sng">
            <a:solidFill>
              <a:srgbClr val="E3642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12345410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n-US" sz="2400" b="1" i="0" u="none" strike="noStrike" cap="none" dirty="0" err="1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Resumen</a:t>
            </a:r>
            <a:r>
              <a:rPr lang="en-US" sz="2400" b="1" i="0" u="none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 de </a:t>
            </a:r>
            <a:r>
              <a:rPr lang="en-US" sz="2400" b="1" i="0" u="none" strike="noStrike" cap="none" dirty="0" err="1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Datos</a:t>
            </a:r>
            <a:endParaRPr sz="2400" b="1" i="0" u="none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BAA508-6462-8CDA-DBF7-07E7D13E4FDE}"/>
              </a:ext>
            </a:extLst>
          </p:cNvPr>
          <p:cNvSpPr txBox="1"/>
          <p:nvPr/>
        </p:nvSpPr>
        <p:spPr>
          <a:xfrm>
            <a:off x="1332000" y="1029686"/>
            <a:ext cx="10255347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AR" b="1" u="sng">
                <a:effectLst/>
                <a:latin typeface="Century Gothic" panose="020B0502020202020204" pitchFamily="34" charset="0"/>
              </a:rPr>
              <a:t>Cantidad de Jugadores: 16.710</a:t>
            </a:r>
          </a:p>
          <a:p>
            <a:endParaRPr lang="es-AR" dirty="0">
              <a:latin typeface="Century Gothic" panose="020B0502020202020204" pitchFamily="34" charset="0"/>
            </a:endParaRPr>
          </a:p>
          <a:p>
            <a:r>
              <a:rPr lang="es-AR" b="1" u="sng" dirty="0">
                <a:latin typeface="Century Gothic" panose="020B0502020202020204" pitchFamily="34" charset="0"/>
              </a:rPr>
              <a:t>Características-</a:t>
            </a:r>
            <a:r>
              <a:rPr lang="es-AR" b="1" u="sng" dirty="0" err="1">
                <a:latin typeface="Century Gothic" panose="020B0502020202020204" pitchFamily="34" charset="0"/>
              </a:rPr>
              <a:t>Skills</a:t>
            </a:r>
            <a:endParaRPr lang="es-AR" b="1" u="sng" dirty="0">
              <a:effectLst/>
              <a:latin typeface="Century Gothic" panose="020B0502020202020204" pitchFamily="34" charset="0"/>
            </a:endParaRPr>
          </a:p>
          <a:p>
            <a:r>
              <a:rPr lang="es-AR" b="1" dirty="0">
                <a:latin typeface="Century Gothic" panose="020B0502020202020204" pitchFamily="34" charset="0"/>
              </a:rPr>
              <a:t>Total inicial de columnas:</a:t>
            </a:r>
            <a:r>
              <a:rPr lang="es-AR" dirty="0">
                <a:latin typeface="Century Gothic" panose="020B0502020202020204" pitchFamily="34" charset="0"/>
              </a:rPr>
              <a:t> 65</a:t>
            </a:r>
          </a:p>
          <a:p>
            <a:endParaRPr lang="es-AR" dirty="0"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0" dirty="0">
                <a:effectLst/>
                <a:latin typeface="Century Gothic" panose="020B0502020202020204" pitchFamily="34" charset="0"/>
              </a:rPr>
              <a:t>Datos personales: Nombre, Nacionalidad.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0" dirty="0">
                <a:effectLst/>
                <a:latin typeface="Century Gothic" panose="020B0502020202020204" pitchFamily="34" charset="0"/>
              </a:rPr>
              <a:t>Datos fisiológicos: Altura, Peso, tipo de cuerpo, edad.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0" dirty="0">
                <a:effectLst/>
                <a:latin typeface="Century Gothic" panose="020B0502020202020204" pitchFamily="34" charset="0"/>
              </a:rPr>
              <a:t>Datos de equipo al que pertenece, valor de mercado</a:t>
            </a:r>
            <a:r>
              <a:rPr lang="es-AR" dirty="0">
                <a:latin typeface="Century Gothic" panose="020B0502020202020204" pitchFamily="34" charset="0"/>
              </a:rPr>
              <a:t>, cláusula de liberación.</a:t>
            </a:r>
            <a:endParaRPr lang="es-AR" b="0" dirty="0"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0" dirty="0">
                <a:effectLst/>
                <a:latin typeface="Century Gothic" panose="020B0502020202020204" pitchFamily="34" charset="0"/>
              </a:rPr>
              <a:t>Datos tácticos: posiciones que ocupa, mejor posición, pie hábil</a:t>
            </a:r>
            <a:r>
              <a:rPr lang="es-AR" dirty="0">
                <a:latin typeface="Century Gothic" panose="020B0502020202020204" pitchFamily="34" charset="0"/>
              </a:rPr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>
                <a:effectLst/>
                <a:latin typeface="Century Gothic" panose="020B0502020202020204" pitchFamily="34" charset="0"/>
              </a:rPr>
              <a:t>Salario (</a:t>
            </a:r>
            <a:r>
              <a:rPr lang="es-AR" b="1" dirty="0" err="1">
                <a:effectLst/>
                <a:latin typeface="Century Gothic" panose="020B0502020202020204" pitchFamily="34" charset="0"/>
              </a:rPr>
              <a:t>Wage</a:t>
            </a:r>
            <a:r>
              <a:rPr lang="es-AR" b="1" dirty="0">
                <a:effectLst/>
                <a:latin typeface="Century Gothic" panose="020B0502020202020204" pitchFamily="34" charset="0"/>
              </a:rPr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>
                <a:effectLst/>
                <a:latin typeface="Century Gothic" panose="020B0502020202020204" pitchFamily="34" charset="0"/>
              </a:rPr>
              <a:t>Overal</a:t>
            </a:r>
            <a:r>
              <a:rPr lang="es-AR" b="1" dirty="0">
                <a:latin typeface="Century Gothic" panose="020B0502020202020204" pitchFamily="34" charset="0"/>
              </a:rPr>
              <a:t>l:</a:t>
            </a:r>
            <a:r>
              <a:rPr lang="es-AR" dirty="0">
                <a:latin typeface="Century Gothic" panose="020B0502020202020204" pitchFamily="34" charset="0"/>
              </a:rPr>
              <a:t> puntaje general (1-100) como promedio de la habilidad del jugador, compuesto por la combinación de sus </a:t>
            </a:r>
            <a:r>
              <a:rPr lang="es-AR" dirty="0" err="1">
                <a:latin typeface="Century Gothic" panose="020B0502020202020204" pitchFamily="34" charset="0"/>
              </a:rPr>
              <a:t>Skills</a:t>
            </a:r>
            <a:r>
              <a:rPr lang="es-AR" dirty="0">
                <a:latin typeface="Century Gothic" panose="020B0502020202020204" pitchFamily="34" charset="0"/>
              </a:rPr>
              <a:t>.</a:t>
            </a:r>
            <a:endParaRPr lang="es-AR" b="0" dirty="0">
              <a:effectLst/>
              <a:latin typeface="Century Gothic" panose="020B0502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AR" b="1" dirty="0" err="1">
                <a:effectLst/>
                <a:latin typeface="Century Gothic" panose="020B0502020202020204" pitchFamily="34" charset="0"/>
              </a:rPr>
              <a:t>Skills</a:t>
            </a:r>
            <a:r>
              <a:rPr lang="es-AR" b="1" dirty="0">
                <a:effectLst/>
                <a:latin typeface="Century Gothic" panose="020B0502020202020204" pitchFamily="34" charset="0"/>
              </a:rPr>
              <a:t>: Puntaje (1-100)</a:t>
            </a:r>
            <a:r>
              <a:rPr lang="es-AR" b="0" dirty="0">
                <a:effectLst/>
                <a:latin typeface="Century Gothic" panose="020B0502020202020204" pitchFamily="34" charset="0"/>
              </a:rPr>
              <a:t> respecto aspectos del juego. Ejemplos: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AR" b="0" dirty="0" err="1">
                <a:effectLst/>
                <a:latin typeface="Century Gothic" panose="020B0502020202020204" pitchFamily="34" charset="0"/>
              </a:rPr>
              <a:t>ShortPassing</a:t>
            </a:r>
            <a:r>
              <a:rPr lang="es-AR" b="0" dirty="0">
                <a:effectLst/>
                <a:latin typeface="Century Gothic" panose="020B0502020202020204" pitchFamily="34" charset="0"/>
              </a:rPr>
              <a:t>: Habilidad para el pase corto.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AR" b="0" dirty="0" err="1">
                <a:effectLst/>
                <a:latin typeface="Century Gothic" panose="020B0502020202020204" pitchFamily="34" charset="0"/>
              </a:rPr>
              <a:t>Dribbling</a:t>
            </a:r>
            <a:r>
              <a:rPr lang="es-AR" b="0" dirty="0">
                <a:effectLst/>
                <a:latin typeface="Century Gothic" panose="020B0502020202020204" pitchFamily="34" charset="0"/>
              </a:rPr>
              <a:t>: Habilidad para el dribleo con pelota en pie.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AR" b="0" dirty="0" err="1">
                <a:effectLst/>
                <a:latin typeface="Century Gothic" panose="020B0502020202020204" pitchFamily="34" charset="0"/>
              </a:rPr>
              <a:t>LongPassing</a:t>
            </a:r>
            <a:r>
              <a:rPr lang="es-AR" b="0" dirty="0">
                <a:effectLst/>
                <a:latin typeface="Century Gothic" panose="020B0502020202020204" pitchFamily="34" charset="0"/>
              </a:rPr>
              <a:t>: Habilidad para el pase largo.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AR" b="0" dirty="0" err="1">
                <a:effectLst/>
                <a:latin typeface="Century Gothic" panose="020B0502020202020204" pitchFamily="34" charset="0"/>
              </a:rPr>
              <a:t>BallControl</a:t>
            </a:r>
            <a:r>
              <a:rPr lang="es-AR" b="0" dirty="0">
                <a:effectLst/>
                <a:latin typeface="Century Gothic" panose="020B0502020202020204" pitchFamily="34" charset="0"/>
              </a:rPr>
              <a:t>: Habilidad para el control de pelota.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AR" b="0" dirty="0" err="1">
                <a:effectLst/>
                <a:latin typeface="Century Gothic" panose="020B0502020202020204" pitchFamily="34" charset="0"/>
              </a:rPr>
              <a:t>Acceleration</a:t>
            </a:r>
            <a:r>
              <a:rPr lang="es-AR" b="0" dirty="0">
                <a:effectLst/>
                <a:latin typeface="Century Gothic" panose="020B0502020202020204" pitchFamily="34" charset="0"/>
              </a:rPr>
              <a:t>: Aceleración.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AR" b="0" dirty="0" err="1">
                <a:effectLst/>
                <a:latin typeface="Century Gothic" panose="020B0502020202020204" pitchFamily="34" charset="0"/>
              </a:rPr>
              <a:t>SprintSpeed</a:t>
            </a:r>
            <a:r>
              <a:rPr lang="es-AR" b="0" dirty="0">
                <a:effectLst/>
                <a:latin typeface="Century Gothic" panose="020B0502020202020204" pitchFamily="34" charset="0"/>
              </a:rPr>
              <a:t>: Velocidad.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s-AR" b="0" dirty="0">
                <a:effectLst/>
                <a:latin typeface="Century Gothic" panose="020B0502020202020204" pitchFamily="34" charset="0"/>
              </a:rPr>
              <a:t>Agility: Agilidad.</a:t>
            </a:r>
          </a:p>
        </p:txBody>
      </p:sp>
      <p:cxnSp>
        <p:nvCxnSpPr>
          <p:cNvPr id="2" name="Google Shape;137;p26">
            <a:extLst>
              <a:ext uri="{FF2B5EF4-FFF2-40B4-BE49-F238E27FC236}">
                <a16:creationId xmlns:a16="http://schemas.microsoft.com/office/drawing/2014/main" id="{AFB4DC9E-AE8D-9062-BCB4-C055C043DB10}"/>
              </a:ext>
            </a:extLst>
          </p:cNvPr>
          <p:cNvCxnSpPr>
            <a:cxnSpLocks/>
          </p:cNvCxnSpPr>
          <p:nvPr/>
        </p:nvCxnSpPr>
        <p:spPr>
          <a:xfrm>
            <a:off x="1012425" y="989677"/>
            <a:ext cx="0" cy="5599808"/>
          </a:xfrm>
          <a:prstGeom prst="straightConnector1">
            <a:avLst/>
          </a:prstGeom>
          <a:noFill/>
          <a:ln w="57150" cap="flat" cmpd="sng">
            <a:solidFill>
              <a:srgbClr val="E36426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  <p:extLst>
      <p:ext uri="{BB962C8B-B14F-4D97-AF65-F5344CB8AC3E}">
        <p14:creationId xmlns:p14="http://schemas.microsoft.com/office/powerpoint/2010/main" val="537211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b="1" i="0" u="none" strike="noStrike" cap="none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Análisis Exploratorio</a:t>
            </a:r>
          </a:p>
        </p:txBody>
      </p:sp>
      <p:pic>
        <p:nvPicPr>
          <p:cNvPr id="1044" name="Picture 20">
            <a:extLst>
              <a:ext uri="{FF2B5EF4-FFF2-40B4-BE49-F238E27FC236}">
                <a16:creationId xmlns:a16="http://schemas.microsoft.com/office/drawing/2014/main" id="{D74ECCA7-6F9B-38E5-8A66-6AF33ECF62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49607" y="3640255"/>
            <a:ext cx="4879536" cy="28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Google Shape;136;p26">
            <a:extLst>
              <a:ext uri="{FF2B5EF4-FFF2-40B4-BE49-F238E27FC236}">
                <a16:creationId xmlns:a16="http://schemas.microsoft.com/office/drawing/2014/main" id="{D43EF202-EBE2-E90B-4CE9-68DC7182002F}"/>
              </a:ext>
            </a:extLst>
          </p:cNvPr>
          <p:cNvSpPr txBox="1"/>
          <p:nvPr/>
        </p:nvSpPr>
        <p:spPr>
          <a:xfrm>
            <a:off x="1334368" y="843165"/>
            <a:ext cx="10494775" cy="2459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Jugadores por posición: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MX" b="0" i="0" dirty="0">
                <a:effectLst/>
                <a:latin typeface="Century Gothic" panose="020B0502020202020204" pitchFamily="34" charset="0"/>
              </a:rPr>
              <a:t>Podemos ver que la distribución de jugadores por Posición General (Arquero – Defensa – Mediocampo – Delantero) es proporcional a la de las formaciones mas típicas utilizadas, esto es 4-4-2 (Arquero - 4 defensores - 4 mediocampistas – 2 delanteros)</a:t>
            </a:r>
            <a:endParaRPr lang="es-MX" i="0" u="none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3B14A039-674E-C4AB-5976-8BCAD8C763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275" y="3638737"/>
            <a:ext cx="5965963" cy="2880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000819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b="1" i="0" u="none" strike="noStrike" cap="none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Análisis Exploratorio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54AA9D03-C905-15E5-0601-45E4023199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17199" y="2725773"/>
            <a:ext cx="5071779" cy="3304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DD940C85-3257-A24B-52D2-D5C98ADD60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022" y="2722256"/>
            <a:ext cx="6132781" cy="3308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136;p26">
            <a:extLst>
              <a:ext uri="{FF2B5EF4-FFF2-40B4-BE49-F238E27FC236}">
                <a16:creationId xmlns:a16="http://schemas.microsoft.com/office/drawing/2014/main" id="{AC290C40-9C87-ADCD-B539-D62B419A6249}"/>
              </a:ext>
            </a:extLst>
          </p:cNvPr>
          <p:cNvSpPr txBox="1"/>
          <p:nvPr/>
        </p:nvSpPr>
        <p:spPr>
          <a:xfrm>
            <a:off x="1334368" y="843165"/>
            <a:ext cx="10494775" cy="1492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Jugadores por Overall: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Podemos ver que la media de los jugadores es de un overall igual a 67.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También podemos ver la distribución de Overall según la posición que ocupan, no habiendo variaciones importantes.</a:t>
            </a:r>
            <a:endParaRPr lang="es-AR" sz="2000" b="1" i="0" u="sng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</p:spTree>
    <p:extLst>
      <p:ext uri="{BB962C8B-B14F-4D97-AF65-F5344CB8AC3E}">
        <p14:creationId xmlns:p14="http://schemas.microsoft.com/office/powerpoint/2010/main" val="20745019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b="1" i="0" u="none" strike="noStrike" cap="none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Análisis Exploratorio</a:t>
            </a:r>
          </a:p>
        </p:txBody>
      </p:sp>
      <p:sp>
        <p:nvSpPr>
          <p:cNvPr id="2" name="Google Shape;136;p26">
            <a:extLst>
              <a:ext uri="{FF2B5EF4-FFF2-40B4-BE49-F238E27FC236}">
                <a16:creationId xmlns:a16="http://schemas.microsoft.com/office/drawing/2014/main" id="{AC290C40-9C87-ADCD-B539-D62B419A6249}"/>
              </a:ext>
            </a:extLst>
          </p:cNvPr>
          <p:cNvSpPr txBox="1"/>
          <p:nvPr/>
        </p:nvSpPr>
        <p:spPr>
          <a:xfrm>
            <a:off x="1334368" y="843164"/>
            <a:ext cx="10494775" cy="190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Jugadores por Salario: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La distribución de salarios tiene perfiles con mucha variación, que lejos de ser errores, son un objetivo claro al que apuntar: los jugadores de elite.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i="0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Podemos ver también como la cur</a:t>
            </a: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va de salarios esta totalmente volcada hacia la izquierda (para mas detalle ver Anexo I)</a:t>
            </a:r>
            <a:endParaRPr lang="es-AR" i="0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0167C2AD-4EE8-D0C4-4648-40D6E65E68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328" y="2979787"/>
            <a:ext cx="4649410" cy="3216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09A70E2E-82CF-A76D-D4C4-002C70632C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07672" y="2979787"/>
            <a:ext cx="6015264" cy="32163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5023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6;p26">
            <a:extLst>
              <a:ext uri="{FF2B5EF4-FFF2-40B4-BE49-F238E27FC236}">
                <a16:creationId xmlns:a16="http://schemas.microsoft.com/office/drawing/2014/main" id="{E1FA6D3B-365C-0494-14E7-8BFC6C0F6997}"/>
              </a:ext>
            </a:extLst>
          </p:cNvPr>
          <p:cNvSpPr txBox="1"/>
          <p:nvPr/>
        </p:nvSpPr>
        <p:spPr>
          <a:xfrm>
            <a:off x="209511" y="153736"/>
            <a:ext cx="4927673" cy="6032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400" b="1" i="0" u="none" strike="noStrike" cap="none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Análisis Exploratorio</a:t>
            </a:r>
          </a:p>
        </p:txBody>
      </p:sp>
      <p:sp>
        <p:nvSpPr>
          <p:cNvPr id="2" name="Google Shape;136;p26">
            <a:extLst>
              <a:ext uri="{FF2B5EF4-FFF2-40B4-BE49-F238E27FC236}">
                <a16:creationId xmlns:a16="http://schemas.microsoft.com/office/drawing/2014/main" id="{AC290C40-9C87-ADCD-B539-D62B419A6249}"/>
              </a:ext>
            </a:extLst>
          </p:cNvPr>
          <p:cNvSpPr txBox="1"/>
          <p:nvPr/>
        </p:nvSpPr>
        <p:spPr>
          <a:xfrm>
            <a:off x="1334368" y="1166722"/>
            <a:ext cx="10494775" cy="19000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Salario y </a:t>
            </a:r>
            <a:r>
              <a:rPr lang="es-AR" sz="2000" b="1" i="0" u="sng" strike="noStrike" cap="none" dirty="0" err="1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Overal</a:t>
            </a:r>
            <a:r>
              <a:rPr lang="es-AR" sz="2000" b="1" i="0" u="sng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: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Como pudimos ver, existen salarios muy altos  respecto la media. Buscando su origen, se encuentra en los jugadores de elite.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Podemos revisar la correlación de overall respecto sus salarios a continuación.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i="0" strike="noStrike" cap="none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Resulta interesante hacer la división de overall en 80 para revisar con mayor detenimiento el comportamiento de los salaries. 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rial"/>
              <a:buNone/>
            </a:pPr>
            <a:r>
              <a:rPr lang="es-AR" dirty="0">
                <a:latin typeface="Century Gothic" panose="020B0502020202020204" pitchFamily="34" charset="0"/>
                <a:ea typeface="Helvetica Neue Light"/>
                <a:cs typeface="Helvetica Neue Light"/>
                <a:sym typeface="Helvetica Neue Light"/>
              </a:rPr>
              <a:t>Podemos ver que la pendiente es mayor a medida crecemos en el overall.</a:t>
            </a:r>
            <a:endParaRPr lang="es-AR" i="0" strike="noStrike" cap="none" dirty="0">
              <a:latin typeface="Century Gothic" panose="020B0502020202020204" pitchFamily="34" charset="0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7B8F216-EEB6-C526-50B7-DBA3DEF236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0869" y="3747221"/>
            <a:ext cx="6101274" cy="2597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0912199D-3CA3-7BCB-7358-7D50F876B0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9857" y="3747221"/>
            <a:ext cx="4028215" cy="2597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320268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2124</TotalTime>
  <Words>1511</Words>
  <Application>Microsoft Office PowerPoint</Application>
  <PresentationFormat>Panorámica</PresentationFormat>
  <Paragraphs>133</Paragraphs>
  <Slides>13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20" baseType="lpstr">
      <vt:lpstr>Anton</vt:lpstr>
      <vt:lpstr>Arial</vt:lpstr>
      <vt:lpstr>Calibri</vt:lpstr>
      <vt:lpstr>Calibri Light</vt:lpstr>
      <vt:lpstr>Century Gothic</vt:lpstr>
      <vt:lpstr>Roboto</vt:lpstr>
      <vt:lpstr>Tema de Office</vt:lpstr>
      <vt:lpstr>Fifa 2022: Análisis de skills  por posición Autor: Mauro Crucitta Versión Dic 2023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Fifa 2022: Análisis de skills  por posición Autor: Mauro Crucitta Versión Dic 2023</dc:title>
  <dc:creator>Mauro Crucitta</dc:creator>
  <cp:lastModifiedBy>Mauro Crucitta</cp:lastModifiedBy>
  <cp:revision>5</cp:revision>
  <dcterms:created xsi:type="dcterms:W3CDTF">2023-12-05T20:55:45Z</dcterms:created>
  <dcterms:modified xsi:type="dcterms:W3CDTF">2023-12-12T15:04:17Z</dcterms:modified>
</cp:coreProperties>
</file>

<file path=docProps/thumbnail.jpeg>
</file>